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332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MS Gothic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319ED3DD-0927-41FB-93F8-FFAAB1745E6B}" type="slidenum">
              <a:t>‹#›</a:t>
            </a:fld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S Gothic" pitchFamily="2"/>
              <a:cs typeface="MS Gothic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86015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Move="1" noResize="1"/>
          </p:cNvSpPr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0" y="0"/>
            <a:ext cx="7559640" cy="106916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Образ слайда 4"/>
          <p:cNvSpPr>
            <a:spLocks noGrp="1" noRot="1" noChangeAspect="1"/>
          </p:cNvSpPr>
          <p:nvPr>
            <p:ph type="sldImg" idx="2"/>
          </p:nvPr>
        </p:nvSpPr>
        <p:spPr>
          <a:xfrm>
            <a:off x="1106640" y="812520"/>
            <a:ext cx="5340240" cy="400392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Заметки 5"/>
          <p:cNvSpPr txBox="1">
            <a:spLocks noGrp="1"/>
          </p:cNvSpPr>
          <p:nvPr>
            <p:ph type="body" sz="quarter" idx="3"/>
          </p:nvPr>
        </p:nvSpPr>
        <p:spPr>
          <a:xfrm>
            <a:off x="755639" y="5078520"/>
            <a:ext cx="6043679" cy="48070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  <p:sp>
        <p:nvSpPr>
          <p:cNvPr id="7" name="Верхний колонтитул 6"/>
          <p:cNvSpPr txBox="1">
            <a:spLocks noGrp="1"/>
          </p:cNvSpPr>
          <p:nvPr>
            <p:ph type="hdr" sz="quarter"/>
          </p:nvPr>
        </p:nvSpPr>
        <p:spPr>
          <a:xfrm>
            <a:off x="0" y="-360"/>
            <a:ext cx="3276720" cy="5306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Дата 7"/>
          <p:cNvSpPr txBox="1">
            <a:spLocks noGrp="1"/>
          </p:cNvSpPr>
          <p:nvPr>
            <p:ph type="dt" idx="1"/>
          </p:nvPr>
        </p:nvSpPr>
        <p:spPr>
          <a:xfrm>
            <a:off x="4278240" y="-360"/>
            <a:ext cx="3276720" cy="5306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9" name="Нижний колонтитул 8"/>
          <p:cNvSpPr txBox="1">
            <a:spLocks noGrp="1"/>
          </p:cNvSpPr>
          <p:nvPr>
            <p:ph type="ftr" sz="quarter" idx="4"/>
          </p:nvPr>
        </p:nvSpPr>
        <p:spPr>
          <a:xfrm>
            <a:off x="0" y="10155960"/>
            <a:ext cx="3276720" cy="5306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0" name="Номер слайда 9"/>
          <p:cNvSpPr txBox="1">
            <a:spLocks noGrp="1"/>
          </p:cNvSpPr>
          <p:nvPr>
            <p:ph type="sldNum" sz="quarter" idx="5"/>
          </p:nvPr>
        </p:nvSpPr>
        <p:spPr>
          <a:xfrm>
            <a:off x="4278240" y="10155960"/>
            <a:ext cx="3276720" cy="5306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33B1F23E-5E88-478B-A7CB-8F8368A54C0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7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ru-RU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5639" y="5078520"/>
            <a:ext cx="6043679" cy="480744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7FC49D-D895-457A-B740-59CE6A2CFC7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7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7441A5-9B10-49A3-8D24-B3DBDD0A1FC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FDE737-C40D-4684-9D91-80DFA338C86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5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63A6AA-EDE4-454A-96D2-1B607F303EA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00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E54512-42E0-4BF3-B01B-60180DBCF2F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60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B50BFA-A403-4AB0-9E77-2E73049D3C1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8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D71F6E-CDF8-43E1-9F88-DCB18850FE8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3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F0A58D-1AA6-4972-9C01-AE64D384283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1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961F12-7177-4D51-821F-FF696262325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4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87968D-009D-45D1-A72F-E4BB64D5E2B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72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0CBBB7-5BEF-4B3F-9EA7-F9A9CDAFA9A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280" y="301680"/>
            <a:ext cx="9066240" cy="12574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280" y="1767960"/>
            <a:ext cx="9066240" cy="4984920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compatLnSpc="1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S Gothic" pitchFamily="2"/>
                <a:cs typeface="MS Gothic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2920" y="6886440"/>
            <a:ext cx="2343240" cy="516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720" y="6886440"/>
            <a:ext cx="3190680" cy="516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6440"/>
            <a:ext cx="2343240" cy="516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4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1874CF3F-1253-4EEE-871A-2AC19D1FEF4B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ru-RU" sz="44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MS Gothic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0"/>
        </a:spcBef>
        <a:spcAft>
          <a:spcPts val="1423"/>
        </a:spcAft>
        <a:tabLst>
          <a:tab pos="342720" algn="l"/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79" algn="l"/>
          <a:tab pos="4043160" algn="l"/>
          <a:tab pos="4492439" algn="l"/>
          <a:tab pos="4941360" algn="l"/>
          <a:tab pos="5390640" algn="l"/>
          <a:tab pos="5839920" algn="l"/>
          <a:tab pos="6289200" algn="l"/>
          <a:tab pos="6738479" algn="l"/>
          <a:tab pos="7187760" algn="l"/>
          <a:tab pos="7637039" algn="l"/>
          <a:tab pos="8086320" algn="l"/>
          <a:tab pos="8535600" algn="l"/>
          <a:tab pos="8984880" algn="l"/>
        </a:tabLst>
        <a:defRPr lang="ru-RU" sz="32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MS Gothic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920" y="0"/>
            <a:ext cx="10044000" cy="7559640"/>
          </a:xfrm>
          <a:prstGeom prst="rect">
            <a:avLst/>
          </a:prstGeom>
          <a:noFill/>
          <a:ln w="108000">
            <a:solidFill>
              <a:srgbClr val="800080"/>
            </a:solidFill>
            <a:prstDash val="solid"/>
            <a:round/>
          </a:ln>
        </p:spPr>
      </p:pic>
      <p:sp>
        <p:nvSpPr>
          <p:cNvPr id="3" name="Полилиния 2"/>
          <p:cNvSpPr/>
          <p:nvPr/>
        </p:nvSpPr>
        <p:spPr>
          <a:xfrm>
            <a:off x="503280" y="223920"/>
            <a:ext cx="9070920" cy="1689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37800" rIns="0" bIns="0" anchor="ctr" anchorCtr="0" compatLnSpc="0"/>
          <a:lstStyle/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r>
              <a:rPr lang="ru-RU" sz="60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Викторина</a:t>
            </a:r>
            <a:br>
              <a:rPr lang="ru-RU" sz="60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ru-RU" sz="60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«Культурная семья»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720719" y="900000"/>
            <a:ext cx="8459640" cy="6378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8080" rIns="0" bIns="0" anchor="ctr" anchorCtr="0" compatLnSpc="0"/>
          <a:lstStyle/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 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  Подготовили: Веревкина Ж.Е.</a:t>
            </a:r>
          </a:p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ru-RU" sz="320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                           Батурина М.А.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108000">
            <a:solidFill>
              <a:srgbClr val="800080"/>
            </a:solidFill>
            <a:prstDash val="solid"/>
            <a:round/>
          </a:ln>
        </p:spPr>
      </p:pic>
      <p:sp>
        <p:nvSpPr>
          <p:cNvPr id="3" name="Полилиния 2"/>
          <p:cNvSpPr/>
          <p:nvPr/>
        </p:nvSpPr>
        <p:spPr>
          <a:xfrm>
            <a:off x="900000" y="-1504800"/>
            <a:ext cx="9069480" cy="906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6B0094"/>
                </a:solidFill>
                <a:latin typeface="Times New Roman" pitchFamily="18"/>
                <a:ea typeface="Arial Unicode MS" pitchFamily="2"/>
                <a:cs typeface="Tahoma" pitchFamily="2"/>
              </a:rPr>
              <a:t>Вдруг откуда – то летит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6B0094"/>
                </a:solidFill>
                <a:latin typeface="Times New Roman" pitchFamily="18"/>
                <a:ea typeface="Arial Unicode MS" pitchFamily="2"/>
                <a:cs typeface="Tahoma" pitchFamily="2"/>
              </a:rPr>
              <a:t>Маленький комарик.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6B0094"/>
                </a:solidFill>
                <a:latin typeface="Times New Roman" pitchFamily="18"/>
                <a:ea typeface="Arial Unicode MS" pitchFamily="2"/>
                <a:cs typeface="Tahoma" pitchFamily="2"/>
              </a:rPr>
              <a:t>А в руках его горит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6B0094"/>
                </a:solidFill>
                <a:latin typeface="Times New Roman" pitchFamily="18"/>
                <a:ea typeface="Arial Unicode MS" pitchFamily="2"/>
                <a:cs typeface="Tahoma" pitchFamily="2"/>
              </a:rPr>
              <a:t>Маленький фонарик.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6B0094"/>
                </a:solidFill>
                <a:latin typeface="Times New Roman" pitchFamily="18"/>
                <a:ea typeface="Arial Unicode MS" pitchFamily="2"/>
                <a:cs typeface="Tahoma" pitchFamily="2"/>
              </a:rPr>
              <a:t>                                  1                        2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 b="1">
              <a:solidFill>
                <a:srgbClr val="6B0094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 b="1">
              <a:solidFill>
                <a:srgbClr val="6B0094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 b="1">
              <a:solidFill>
                <a:srgbClr val="6B0094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 b="1">
              <a:solidFill>
                <a:srgbClr val="6B0094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 b="1">
              <a:solidFill>
                <a:srgbClr val="6B0094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6B0094"/>
                </a:solidFill>
                <a:latin typeface="Times New Roman" pitchFamily="18"/>
                <a:ea typeface="Arial Unicode MS" pitchFamily="2"/>
                <a:cs typeface="Tahoma" pitchFamily="2"/>
              </a:rPr>
              <a:t>                                  3                        4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83159" y="2733840"/>
            <a:ext cx="2436840" cy="194616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372440" y="2716200"/>
            <a:ext cx="2301839" cy="197964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605480" y="5040360"/>
            <a:ext cx="2340000" cy="197964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423200" y="5040360"/>
            <a:ext cx="2297160" cy="197964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108000">
            <a:solidFill>
              <a:srgbClr val="800080"/>
            </a:solidFill>
            <a:prstDash val="solid"/>
            <a:round/>
          </a:ln>
        </p:spPr>
      </p:pic>
      <p:sp>
        <p:nvSpPr>
          <p:cNvPr id="3" name="Полилиния 2"/>
          <p:cNvSpPr/>
          <p:nvPr/>
        </p:nvSpPr>
        <p:spPr>
          <a:xfrm>
            <a:off x="179280" y="-1979640"/>
            <a:ext cx="9069480" cy="9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ctr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Вдруг какой – то старичок – паучок</a:t>
            </a:r>
          </a:p>
          <a:p>
            <a:pPr marL="0" marR="0" lvl="0" indent="0" algn="ctr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Нашу муху в уголок поволок.</a:t>
            </a:r>
          </a:p>
          <a:p>
            <a:pPr marL="0" marR="0" lvl="0" indent="0" algn="l" rtl="0" hangingPunct="0">
              <a:lnSpc>
                <a:spcPct val="93000"/>
              </a:lnSpc>
              <a:buNone/>
              <a:tabLst/>
            </a:pPr>
            <a:endParaRPr lang="ru-RU" sz="3200" b="1">
              <a:solidFill>
                <a:srgbClr val="004A4A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                1                         2</a:t>
            </a:r>
          </a:p>
          <a:p>
            <a:pPr marL="0" marR="0" lvl="0" indent="0" algn="l" rtl="0" hangingPunct="0">
              <a:lnSpc>
                <a:spcPct val="93000"/>
              </a:lnSpc>
              <a:buNone/>
              <a:tabLst/>
            </a:pPr>
            <a:endParaRPr lang="ru-RU" sz="3200" b="1">
              <a:solidFill>
                <a:srgbClr val="004A4A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93000"/>
              </a:lnSpc>
              <a:buNone/>
              <a:tabLst/>
            </a:pPr>
            <a:endParaRPr lang="ru-RU" sz="3200" b="1">
              <a:solidFill>
                <a:srgbClr val="004A4A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93000"/>
              </a:lnSpc>
              <a:buNone/>
              <a:tabLst/>
            </a:pPr>
            <a:endParaRPr lang="ru-RU" sz="3200" b="1">
              <a:solidFill>
                <a:srgbClr val="004A4A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93000"/>
              </a:lnSpc>
              <a:buNone/>
              <a:tabLst/>
            </a:pPr>
            <a:endParaRPr lang="ru-RU" sz="3200" b="1">
              <a:solidFill>
                <a:srgbClr val="004A4A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93000"/>
              </a:lnSpc>
              <a:buNone/>
              <a:tabLst/>
            </a:pPr>
            <a:endParaRPr lang="ru-RU" sz="3200" b="1">
              <a:solidFill>
                <a:srgbClr val="004A4A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                3                         4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63880" y="2193840"/>
            <a:ext cx="2436840" cy="194652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859280" y="2160720"/>
            <a:ext cx="2301839" cy="197964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085839" y="4514759"/>
            <a:ext cx="2340000" cy="197964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902120" y="4500720"/>
            <a:ext cx="2297160" cy="197928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108000">
            <a:solidFill>
              <a:srgbClr val="800080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39280" y="360000"/>
            <a:ext cx="9069480" cy="6318720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ru-RU" sz="60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Задание №4</a:t>
            </a:r>
            <a:br>
              <a:rPr lang="ru-RU" sz="60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</a:br>
            <a:r>
              <a:rPr lang="ru-RU" sz="54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Этикетная задачка</a:t>
            </a:r>
            <a:r>
              <a:rPr lang="ru-RU" sz="5400" b="1" u="sng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/>
            </a:r>
            <a:br>
              <a:rPr lang="ru-RU" sz="5400" b="1" u="sng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</a:br>
            <a:r>
              <a:rPr lang="ru-RU" sz="5400" b="1" u="sng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/>
            </a:r>
            <a:br>
              <a:rPr lang="ru-RU" sz="5400" b="1" u="sng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</a:br>
            <a:r>
              <a:rPr lang="en-US" sz="3200" b="1">
                <a:solidFill>
                  <a:srgbClr val="800080"/>
                </a:solidFill>
                <a:latin typeface="Times New Roman" pitchFamily="18"/>
              </a:rPr>
              <a:t>В выходной день Вовочка встретил воспитательницу, которая шла по улице и о чем-то разговаривала с незнакомой Вовочке женщиной. «Здравствуйте, Елена Леонидовна!» - закричал Вовочка. Воспитательница ответила на приветствие Вовочки, но при этом строго посмотрела на него. Как вы думаете, почему?</a:t>
            </a:r>
            <a:r>
              <a:rPr lang="ru-RU" sz="5400" b="1" u="sng">
                <a:latin typeface="Times New Roman" pitchFamily="18"/>
              </a:rPr>
              <a:t/>
            </a:r>
            <a:br>
              <a:rPr lang="ru-RU" sz="5400" b="1" u="sng">
                <a:latin typeface="Times New Roman" pitchFamily="18"/>
              </a:rPr>
            </a:br>
            <a:endParaRPr lang="ru-RU" sz="5400" b="1" u="sng"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108000">
            <a:solidFill>
              <a:srgbClr val="800080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69440" y="603360"/>
            <a:ext cx="9069480" cy="5156280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ru-RU" sz="54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Этикетная задачка</a:t>
            </a:r>
            <a:r>
              <a:rPr lang="ru-RU" sz="5400" b="1" u="sng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/>
            </a:r>
            <a:br>
              <a:rPr lang="ru-RU" sz="5400" b="1" u="sng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</a:br>
            <a:r>
              <a:rPr lang="ru-RU" sz="5400" b="1" u="sng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/>
            </a:r>
            <a:br>
              <a:rPr lang="ru-RU" sz="5400" b="1" u="sng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</a:br>
            <a:r>
              <a:rPr lang="en-US" sz="3200" b="1">
                <a:solidFill>
                  <a:srgbClr val="004A4A"/>
                </a:solidFill>
                <a:latin typeface="Times New Roman" pitchFamily="18"/>
              </a:rPr>
              <a:t> Вовочка стоял на задней площадке автобуса и собирался выходить. Вдруг он увидел знакомого мальчика. Правда, мальчик стоял в другом конце автобуса, у передней двери. «Витька, привет!» - изо всех сил закричал Вовочка – «Где ты пропадал? Как дела?» Пассажиры в недоумении пожимали плечами. В чем ошибка Вовочки?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108000">
            <a:solidFill>
              <a:srgbClr val="6B0094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69440" y="244440"/>
            <a:ext cx="9069480" cy="6998040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ru-RU" sz="54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Сказочная этикетная задачка</a:t>
            </a:r>
            <a:br>
              <a:rPr lang="ru-RU" sz="54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</a:br>
            <a:r>
              <a:rPr lang="ru-RU" sz="54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/>
            </a:r>
            <a:br>
              <a:rPr lang="ru-RU" sz="54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</a:br>
            <a:r>
              <a:rPr lang="en-US" sz="3200" b="1">
                <a:solidFill>
                  <a:srgbClr val="800080"/>
                </a:solidFill>
                <a:latin typeface="Times New Roman" pitchFamily="18"/>
              </a:rPr>
              <a:t>Поросёнок пришел в гости к Козлику без приглашения и попал на семейный обед. Мама-Коза пригласила поросёночка к столу и угостила его вкусным тортиком. После еды довольный поросёнок сказал: «Ну, ладно, мне уже пора!» И ушёл так же неожиданно, как и пришёл. Знает ли поросёнок секреты этикета?</a:t>
            </a:r>
            <a:r>
              <a:rPr lang="ru-RU" sz="54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/>
            </a:r>
            <a:br>
              <a:rPr lang="ru-RU" sz="54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</a:br>
            <a:r>
              <a:rPr lang="ru-RU" sz="54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/>
            </a:r>
            <a:br>
              <a:rPr lang="ru-RU" sz="54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</a:br>
            <a:endParaRPr lang="ru-RU" sz="5400" b="1" u="sng">
              <a:solidFill>
                <a:srgbClr val="FF3366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108000">
            <a:solidFill>
              <a:srgbClr val="800080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39280" y="179280"/>
            <a:ext cx="9069480" cy="7920360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buNone/>
            </a:pPr>
            <a:r>
              <a:rPr lang="ru-RU" sz="60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Задание №5</a:t>
            </a:r>
            <a:br>
              <a:rPr lang="ru-RU" sz="60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</a:br>
            <a:r>
              <a:rPr lang="ru-RU" sz="54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Весёлые загадки</a:t>
            </a:r>
            <a:r>
              <a:rPr lang="ru-RU" sz="60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/>
            </a:r>
            <a:br>
              <a:rPr lang="ru-RU" sz="60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</a:br>
            <a:r>
              <a:rPr lang="en-US" sz="3200" b="1" u="sng">
                <a:latin typeface="Times New Roman" pitchFamily="18"/>
              </a:rPr>
              <a:t>Угадайте, кто из сказочных героев любит ходить в гости, а кто принимает гостей?</a:t>
            </a:r>
            <a:br>
              <a:rPr lang="en-US" sz="3200" b="1" u="sng">
                <a:latin typeface="Times New Roman" pitchFamily="18"/>
              </a:rPr>
            </a:br>
            <a:r>
              <a:rPr lang="en-US" sz="3200" b="1" u="sng">
                <a:latin typeface="Times New Roman" pitchFamily="18"/>
              </a:rPr>
              <a:t/>
            </a:r>
            <a:br>
              <a:rPr lang="en-US" sz="3200" b="1" u="sng">
                <a:latin typeface="Times New Roman" pitchFamily="18"/>
              </a:rPr>
            </a:br>
            <a:r>
              <a:rPr lang="ru-RU" sz="3200" b="1">
                <a:solidFill>
                  <a:srgbClr val="800080"/>
                </a:solidFill>
                <a:latin typeface="Times New Roman" pitchFamily="18"/>
              </a:rPr>
              <a:t>По лесной тропинке девочка идет,</a:t>
            </a:r>
            <a:br>
              <a:rPr lang="ru-RU" sz="3200" b="1">
                <a:solidFill>
                  <a:srgbClr val="800080"/>
                </a:solidFill>
                <a:latin typeface="Times New Roman" pitchFamily="18"/>
              </a:rPr>
            </a:br>
            <a:r>
              <a:rPr lang="ru-RU" sz="3200" b="1">
                <a:solidFill>
                  <a:srgbClr val="800080"/>
                </a:solidFill>
                <a:latin typeface="Times New Roman" pitchFamily="18"/>
              </a:rPr>
              <a:t>Сладости в корзинке бабушке несет.</a:t>
            </a:r>
            <a:r>
              <a:rPr lang="ru-RU" sz="3200" b="1">
                <a:solidFill>
                  <a:srgbClr val="FF3366"/>
                </a:solidFill>
                <a:latin typeface="Times New Roman" pitchFamily="18"/>
              </a:rPr>
              <a:t/>
            </a:r>
            <a:br>
              <a:rPr lang="ru-RU" sz="3200" b="1">
                <a:solidFill>
                  <a:srgbClr val="FF3366"/>
                </a:solidFill>
                <a:latin typeface="Times New Roman" pitchFamily="18"/>
              </a:rPr>
            </a:br>
            <a:r>
              <a:rPr lang="ru-RU" sz="3200" b="1">
                <a:solidFill>
                  <a:srgbClr val="FF3366"/>
                </a:solidFill>
                <a:latin typeface="Times New Roman" pitchFamily="18"/>
              </a:rPr>
              <a:t/>
            </a:r>
            <a:br>
              <a:rPr lang="ru-RU" sz="3200" b="1">
                <a:solidFill>
                  <a:srgbClr val="FF3366"/>
                </a:solidFill>
                <a:latin typeface="Times New Roman" pitchFamily="18"/>
              </a:rPr>
            </a:br>
            <a:r>
              <a:rPr lang="ru-RU" sz="3200" b="1">
                <a:solidFill>
                  <a:srgbClr val="004A4A"/>
                </a:solidFill>
                <a:latin typeface="Times New Roman" pitchFamily="18"/>
              </a:rPr>
              <a:t>По полю пошла</a:t>
            </a:r>
            <a:br>
              <a:rPr lang="ru-RU" sz="3200" b="1">
                <a:solidFill>
                  <a:srgbClr val="004A4A"/>
                </a:solidFill>
                <a:latin typeface="Times New Roman" pitchFamily="18"/>
              </a:rPr>
            </a:br>
            <a:r>
              <a:rPr lang="ru-RU" sz="3200" b="1">
                <a:solidFill>
                  <a:srgbClr val="004A4A"/>
                </a:solidFill>
                <a:latin typeface="Times New Roman" pitchFamily="18"/>
              </a:rPr>
              <a:t>И копеечку нашла.</a:t>
            </a:r>
            <a:br>
              <a:rPr lang="ru-RU" sz="3200" b="1">
                <a:solidFill>
                  <a:srgbClr val="004A4A"/>
                </a:solidFill>
                <a:latin typeface="Times New Roman" pitchFamily="18"/>
              </a:rPr>
            </a:br>
            <a:r>
              <a:rPr lang="ru-RU" sz="3200" b="1">
                <a:solidFill>
                  <a:srgbClr val="004A4A"/>
                </a:solidFill>
                <a:latin typeface="Times New Roman" pitchFamily="18"/>
              </a:rPr>
              <a:t>Побежала на базар</a:t>
            </a:r>
            <a:br>
              <a:rPr lang="ru-RU" sz="3200" b="1">
                <a:solidFill>
                  <a:srgbClr val="004A4A"/>
                </a:solidFill>
                <a:latin typeface="Times New Roman" pitchFamily="18"/>
              </a:rPr>
            </a:br>
            <a:r>
              <a:rPr lang="ru-RU" sz="3200" b="1">
                <a:solidFill>
                  <a:srgbClr val="004A4A"/>
                </a:solidFill>
                <a:latin typeface="Times New Roman" pitchFamily="18"/>
              </a:rPr>
              <a:t>И купила самовар.</a:t>
            </a:r>
            <a:br>
              <a:rPr lang="ru-RU" sz="3200" b="1">
                <a:solidFill>
                  <a:srgbClr val="004A4A"/>
                </a:solidFill>
                <a:latin typeface="Times New Roman" pitchFamily="18"/>
              </a:rPr>
            </a:br>
            <a:r>
              <a:rPr lang="ru-RU" sz="3200" b="1">
                <a:solidFill>
                  <a:srgbClr val="004A4A"/>
                </a:solidFill>
                <a:latin typeface="Times New Roman" pitchFamily="18"/>
              </a:rPr>
              <a:t>Пригласила всех на чай…</a:t>
            </a:r>
            <a:br>
              <a:rPr lang="ru-RU" sz="3200" b="1">
                <a:solidFill>
                  <a:srgbClr val="004A4A"/>
                </a:solidFill>
                <a:latin typeface="Times New Roman" pitchFamily="18"/>
              </a:rPr>
            </a:br>
            <a:r>
              <a:rPr lang="ru-RU" sz="3200" b="1">
                <a:solidFill>
                  <a:srgbClr val="004A4A"/>
                </a:solidFill>
                <a:latin typeface="Times New Roman" pitchFamily="18"/>
              </a:rPr>
              <a:t>Кто же это, отвечай?</a:t>
            </a:r>
            <a:r>
              <a:rPr lang="ru-RU" sz="60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/>
            </a:r>
            <a:br>
              <a:rPr lang="ru-RU" sz="60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</a:br>
            <a:endParaRPr lang="ru-RU" sz="6000" b="1" u="sng">
              <a:solidFill>
                <a:srgbClr val="FF3366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440"/>
            <a:ext cx="10080720" cy="7560000"/>
          </a:xfrm>
          <a:prstGeom prst="rect">
            <a:avLst/>
          </a:prstGeom>
          <a:noFill/>
          <a:ln w="108000">
            <a:solidFill>
              <a:srgbClr val="800080"/>
            </a:solidFill>
            <a:prstDash val="solid"/>
            <a:round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9640" y="1079639"/>
            <a:ext cx="4289400" cy="556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19640" y="2879640"/>
            <a:ext cx="4680000" cy="435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108000">
            <a:solidFill>
              <a:srgbClr val="800080"/>
            </a:solidFill>
            <a:prstDash val="solid"/>
            <a:round/>
          </a:ln>
        </p:spPr>
      </p:pic>
      <p:sp>
        <p:nvSpPr>
          <p:cNvPr id="3" name="Полилиния 2"/>
          <p:cNvSpPr/>
          <p:nvPr/>
        </p:nvSpPr>
        <p:spPr>
          <a:xfrm>
            <a:off x="830159" y="900000"/>
            <a:ext cx="9069480" cy="2719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en-US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Он ходит в гости по утрам,</a:t>
            </a:r>
            <a:br>
              <a:rPr lang="en-US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Поёт он песни вслух.</a:t>
            </a:r>
            <a:br>
              <a:rPr lang="en-US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Не сложно догадаться нам,</a:t>
            </a:r>
            <a:br>
              <a:rPr lang="en-US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Что это …</a:t>
            </a:r>
            <a:br>
              <a:rPr lang="en-US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/>
            </a:r>
            <a:br>
              <a:rPr lang="en-US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endParaRPr lang="en-US" sz="3200" b="1">
              <a:solidFill>
                <a:srgbClr val="80008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290520" y="1914479"/>
            <a:ext cx="9069480" cy="636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r" rtl="0" hangingPunct="0">
              <a:lnSpc>
                <a:spcPct val="93000"/>
              </a:lnSpc>
              <a:buNone/>
              <a:tabLst/>
            </a:pPr>
            <a:r>
              <a:rPr lang="en-US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У него за спиной</a:t>
            </a:r>
            <a:br>
              <a:rPr lang="en-US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Есть моторчик заводной,</a:t>
            </a:r>
            <a:br>
              <a:rPr lang="en-US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Он торопится, спешит,</a:t>
            </a:r>
            <a:br>
              <a:rPr lang="en-US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В гости к Малышу летит.</a:t>
            </a:r>
            <a:br>
              <a:rPr lang="en-US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Обожает он варенье,</a:t>
            </a:r>
            <a:br>
              <a:rPr lang="en-US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Торты, плюшки и печенье.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440"/>
            <a:ext cx="10080720" cy="7560000"/>
          </a:xfrm>
          <a:prstGeom prst="rect">
            <a:avLst/>
          </a:prstGeom>
          <a:noFill/>
          <a:ln w="108000">
            <a:solidFill>
              <a:srgbClr val="800080"/>
            </a:solidFill>
            <a:prstDash val="solid"/>
            <a:round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720" y="720719"/>
            <a:ext cx="3711600" cy="452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00000" y="2519280"/>
            <a:ext cx="4319640" cy="485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440" y="0"/>
            <a:ext cx="10080360" cy="7559640"/>
          </a:xfrm>
          <a:prstGeom prst="rect">
            <a:avLst/>
          </a:prstGeom>
          <a:noFill/>
          <a:ln w="108000">
            <a:solidFill>
              <a:srgbClr val="800080"/>
            </a:solidFill>
            <a:prstDash val="solid"/>
            <a:round/>
          </a:ln>
        </p:spPr>
      </p:pic>
      <p:sp>
        <p:nvSpPr>
          <p:cNvPr id="3" name="Полилиния 2"/>
          <p:cNvSpPr/>
          <p:nvPr/>
        </p:nvSpPr>
        <p:spPr>
          <a:xfrm>
            <a:off x="469800" y="363600"/>
            <a:ext cx="9069480" cy="161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ctr" rtl="0" hangingPunct="0">
              <a:lnSpc>
                <a:spcPct val="93000"/>
              </a:lnSpc>
              <a:buNone/>
              <a:tabLst/>
            </a:pPr>
            <a:r>
              <a:rPr lang="ru-RU" sz="60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Задание №6</a:t>
            </a:r>
            <a:br>
              <a:rPr lang="ru-RU" sz="60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ru-RU" sz="5400" b="1" u="sng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Вежливые слова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469800" y="1260360"/>
            <a:ext cx="9069480" cy="6545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1. Когда мы просыпаемся, что говорим?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2. Какие слова говорим когда садимся есть?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3. Когда поели?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4. При встречи мы говорим?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5. Когда растаёмся?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6. Когда нам надо о чём то попросить?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7. Для того что бы поблагодарить?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8. Какие слова извенения вы знаете?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9. Когда ложимся спать?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0" y="0"/>
            <a:ext cx="10080720" cy="7559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08000">
            <a:solidFill>
              <a:srgbClr val="800080"/>
            </a:solidFill>
            <a:prstDash val="solid"/>
            <a:round/>
          </a:ln>
        </p:spPr>
        <p:txBody>
          <a:bodyPr vert="horz" wrap="square" lIns="144000" tIns="121680" rIns="144000" bIns="99000" anchor="ctr" anchorCtr="1" compatLnSpc="0"/>
          <a:lstStyle/>
          <a:p>
            <a:pPr marL="0" marR="0" lvl="0" indent="0" rtl="0" hangingPunct="0">
              <a:lnSpc>
                <a:spcPct val="95000"/>
              </a:lnSpc>
              <a:buNone/>
              <a:tabLst/>
            </a:pPr>
            <a:endParaRPr lang="en-US" sz="36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5000"/>
              </a:lnSpc>
              <a:buNone/>
              <a:tabLst/>
            </a:pPr>
            <a:endParaRPr lang="en-US" sz="36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Это можно,</a:t>
            </a:r>
            <a:b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Это нет…</a:t>
            </a:r>
            <a:b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Этикет, как этикетка</a:t>
            </a:r>
            <a:b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И хорошая отметка,</a:t>
            </a:r>
            <a:b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Но не только в дневнике.</a:t>
            </a:r>
            <a:b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- У людей на языке…</a:t>
            </a:r>
            <a:b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Очень просто</a:t>
            </a:r>
            <a:b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Жить культурно:</a:t>
            </a:r>
            <a:b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Все прекрасно,</a:t>
            </a:r>
            <a:b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Что не дурно.</a:t>
            </a:r>
            <a:b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</a:br>
            <a:r>
              <a:rPr lang="en-US" sz="3600" b="1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t>(А. Степанов)</a:t>
            </a: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88520" y="108000"/>
            <a:ext cx="9070920" cy="1262520"/>
          </a:xfrm>
        </p:spPr>
        <p:txBody>
          <a:bodyPr wrap="square" tIns="378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5000"/>
              </a:lnSpc>
              <a:buNone/>
            </a:pPr>
            <a:r>
              <a:rPr lang="ru-RU" sz="60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Что такое ЭТИКЕТ?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440" y="0"/>
            <a:ext cx="10080360" cy="7559640"/>
          </a:xfrm>
          <a:prstGeom prst="rect">
            <a:avLst/>
          </a:prstGeom>
          <a:noFill/>
          <a:ln w="108000">
            <a:solidFill>
              <a:srgbClr val="800080"/>
            </a:solidFill>
            <a:prstDash val="solid"/>
            <a:round/>
          </a:ln>
        </p:spPr>
      </p:pic>
      <p:sp>
        <p:nvSpPr>
          <p:cNvPr id="3" name="Полилиния 2"/>
          <p:cNvSpPr/>
          <p:nvPr/>
        </p:nvSpPr>
        <p:spPr>
          <a:xfrm>
            <a:off x="503280" y="345960"/>
            <a:ext cx="9069480" cy="685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ctr" rtl="0" hangingPunct="0">
              <a:lnSpc>
                <a:spcPct val="93000"/>
              </a:lnSpc>
              <a:buNone/>
              <a:tabLst/>
            </a:pPr>
            <a:r>
              <a:rPr lang="en-US" sz="5400" b="1" u="sng">
                <a:solidFill>
                  <a:srgbClr val="004A4A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Ребята, будьте культурными. Выполняйте правила культурного поведения и общения. </a:t>
            </a:r>
            <a:r>
              <a:rPr lang="en-US" sz="54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Times New Roman" pitchFamily="18"/>
                <a:ea typeface="Arial Unicode MS" pitchFamily="2"/>
                <a:cs typeface="Tahoma" pitchFamily="2"/>
              </a:rPr>
              <a:t>Уважаемые родители! Будьте для детей примером.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440" y="0"/>
            <a:ext cx="10080360" cy="7559640"/>
          </a:xfrm>
          <a:prstGeom prst="rect">
            <a:avLst/>
          </a:prstGeom>
          <a:noFill/>
          <a:ln w="108000">
            <a:solidFill>
              <a:srgbClr val="800080"/>
            </a:solidFill>
            <a:prstDash val="solid"/>
            <a:round/>
          </a:ln>
        </p:spPr>
      </p:pic>
      <p:sp>
        <p:nvSpPr>
          <p:cNvPr id="3" name="Полилиния 2"/>
          <p:cNvSpPr/>
          <p:nvPr/>
        </p:nvSpPr>
        <p:spPr>
          <a:xfrm>
            <a:off x="503280" y="345960"/>
            <a:ext cx="9069480" cy="636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ctr" rtl="0" hangingPunct="0">
              <a:lnSpc>
                <a:spcPct val="93000"/>
              </a:lnSpc>
              <a:buNone/>
              <a:tabLst/>
            </a:pPr>
            <a:r>
              <a:rPr lang="ru-RU" sz="6000" b="1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СПАСИБО</a:t>
            </a:r>
          </a:p>
          <a:p>
            <a:pPr marL="0" marR="0" lvl="0" indent="0" algn="ctr" rtl="0" hangingPunct="0">
              <a:lnSpc>
                <a:spcPct val="93000"/>
              </a:lnSpc>
              <a:buNone/>
              <a:tabLst/>
            </a:pPr>
            <a:r>
              <a:rPr lang="ru-RU" sz="6000" b="1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Arial Unicode MS" pitchFamily="2"/>
                <a:cs typeface="Tahoma" pitchFamily="2"/>
              </a:rPr>
              <a:t>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108000">
            <a:solidFill>
              <a:srgbClr val="800080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2920" y="301680"/>
            <a:ext cx="9070920" cy="1262520"/>
          </a:xfrm>
        </p:spPr>
        <p:txBody>
          <a:bodyPr wrap="square" tIns="378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5000"/>
              </a:lnSpc>
              <a:buNone/>
            </a:pPr>
            <a:r>
              <a:rPr lang="ru-RU" sz="60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Задание №1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360000" y="1439639"/>
            <a:ext cx="9070920" cy="5808960"/>
          </a:xfrm>
        </p:spPr>
        <p:txBody>
          <a:bodyPr wrap="square" tIns="16560" anchor="ctr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algn="ctr">
              <a:lnSpc>
                <a:spcPct val="95000"/>
              </a:lnSpc>
              <a:spcAft>
                <a:spcPts val="0"/>
              </a:spcAft>
              <a:buNone/>
            </a:pPr>
            <a:r>
              <a:rPr lang="en-US" sz="2600" b="1" u="sng">
                <a:latin typeface="Times New Roman" pitchFamily="18"/>
              </a:rPr>
              <a:t>Культурный человек всегда старается выглядеть аккуратно, для этого в сумке или портфеле он носит с собой необходимые вещи. Отгадайте загадки об этих вещах.</a:t>
            </a:r>
          </a:p>
          <a:p>
            <a:pPr lvl="0">
              <a:lnSpc>
                <a:spcPct val="95000"/>
              </a:lnSpc>
              <a:spcAft>
                <a:spcPts val="0"/>
              </a:spcAft>
              <a:buNone/>
            </a:pPr>
            <a:endParaRPr lang="en-US" sz="2600" b="1">
              <a:latin typeface="Times New Roman" pitchFamily="18"/>
            </a:endParaRPr>
          </a:p>
          <a:p>
            <a:pPr lvl="0" algn="ctr">
              <a:lnSpc>
                <a:spcPct val="95000"/>
              </a:lnSpc>
              <a:spcBef>
                <a:spcPts val="748"/>
              </a:spcBef>
              <a:spcAft>
                <a:spcPts val="748"/>
              </a:spcAft>
              <a:buNone/>
            </a:pPr>
            <a:r>
              <a:rPr lang="en-US" sz="2600" b="1">
                <a:solidFill>
                  <a:srgbClr val="800080"/>
                </a:solidFill>
                <a:latin typeface="Times New Roman" pitchFamily="18"/>
              </a:rPr>
              <a:t>  </a:t>
            </a:r>
            <a:r>
              <a:rPr lang="en-US" b="1">
                <a:solidFill>
                  <a:srgbClr val="800080"/>
                </a:solidFill>
                <a:latin typeface="Times New Roman" pitchFamily="18"/>
              </a:rPr>
              <a:t>1. Среди кудрей гуляла</a:t>
            </a:r>
          </a:p>
          <a:p>
            <a:pPr lvl="0" algn="ctr">
              <a:lnSpc>
                <a:spcPct val="95000"/>
              </a:lnSpc>
              <a:spcAft>
                <a:spcPts val="0"/>
              </a:spcAft>
              <a:buNone/>
            </a:pPr>
            <a:r>
              <a:rPr lang="en-US" b="1">
                <a:solidFill>
                  <a:srgbClr val="800080"/>
                </a:solidFill>
                <a:latin typeface="Times New Roman" pitchFamily="18"/>
              </a:rPr>
              <a:t>Зубчик потеряла.</a:t>
            </a:r>
          </a:p>
          <a:p>
            <a:pPr lvl="0" algn="ctr">
              <a:lnSpc>
                <a:spcPct val="95000"/>
              </a:lnSpc>
              <a:spcAft>
                <a:spcPts val="0"/>
              </a:spcAft>
              <a:buNone/>
            </a:pPr>
            <a:endParaRPr lang="en-US" b="1">
              <a:latin typeface="Times New Roman" pitchFamily="18"/>
            </a:endParaRPr>
          </a:p>
          <a:p>
            <a:pPr lvl="0" algn="ctr">
              <a:lnSpc>
                <a:spcPct val="95000"/>
              </a:lnSpc>
              <a:spcBef>
                <a:spcPts val="748"/>
              </a:spcBef>
              <a:spcAft>
                <a:spcPts val="748"/>
              </a:spcAft>
              <a:buNone/>
            </a:pPr>
            <a:r>
              <a:rPr lang="en-US" b="1">
                <a:solidFill>
                  <a:srgbClr val="004A4A"/>
                </a:solidFill>
                <a:latin typeface="Times New Roman" pitchFamily="18"/>
              </a:rPr>
              <a:t>          2. Сколько не смотри в него</a:t>
            </a:r>
          </a:p>
          <a:p>
            <a:pPr lvl="0" algn="ctr">
              <a:lnSpc>
                <a:spcPct val="95000"/>
              </a:lnSpc>
              <a:spcAft>
                <a:spcPts val="0"/>
              </a:spcAft>
              <a:buNone/>
            </a:pPr>
            <a:r>
              <a:rPr lang="en-US" b="1">
                <a:solidFill>
                  <a:srgbClr val="004A4A"/>
                </a:solidFill>
                <a:latin typeface="Times New Roman" pitchFamily="18"/>
              </a:rPr>
              <a:t>                 Себя лишь видишь одного.</a:t>
            </a:r>
          </a:p>
          <a:p>
            <a:pPr lvl="0" algn="ctr">
              <a:lnSpc>
                <a:spcPct val="95000"/>
              </a:lnSpc>
              <a:spcAft>
                <a:spcPts val="0"/>
              </a:spcAft>
              <a:buNone/>
            </a:pPr>
            <a:endParaRPr lang="en-US" b="1">
              <a:latin typeface="Times New Roman" pitchFamily="18"/>
            </a:endParaRPr>
          </a:p>
          <a:p>
            <a:pPr lvl="0" algn="ctr">
              <a:lnSpc>
                <a:spcPct val="95000"/>
              </a:lnSpc>
              <a:spcAft>
                <a:spcPts val="0"/>
              </a:spcAft>
              <a:buNone/>
            </a:pPr>
            <a:endParaRPr lang="en-US" sz="2600" b="1">
              <a:latin typeface="Times New Roman" pitchFamily="18"/>
            </a:endParaRPr>
          </a:p>
          <a:p>
            <a:pPr lvl="0" algn="ctr">
              <a:lnSpc>
                <a:spcPct val="95000"/>
              </a:lnSpc>
              <a:spcAft>
                <a:spcPts val="0"/>
              </a:spcAft>
              <a:buNone/>
            </a:pPr>
            <a:endParaRPr lang="en-US" sz="2600" b="1">
              <a:latin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440" y="0"/>
            <a:ext cx="10080360" cy="7559640"/>
          </a:xfrm>
          <a:prstGeom prst="rect">
            <a:avLst/>
          </a:prstGeom>
          <a:noFill/>
          <a:ln w="108000">
            <a:solidFill>
              <a:srgbClr val="800080"/>
            </a:solidFill>
            <a:prstDash val="solid"/>
            <a:round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98640" y="665280"/>
            <a:ext cx="4402079" cy="2935080"/>
          </a:xfrm>
          <a:prstGeom prst="rect">
            <a:avLst/>
          </a:prstGeom>
          <a:noFill/>
          <a:ln w="72000">
            <a:solidFill>
              <a:srgbClr val="800080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680000" y="3983040"/>
            <a:ext cx="4529160" cy="2857320"/>
          </a:xfrm>
          <a:prstGeom prst="rect">
            <a:avLst/>
          </a:prstGeom>
          <a:noFill/>
          <a:ln w="72000">
            <a:solidFill>
              <a:srgbClr val="800080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108000">
            <a:solidFill>
              <a:srgbClr val="800080"/>
            </a:solidFill>
            <a:prstDash val="solid"/>
            <a:round/>
          </a:ln>
        </p:spPr>
      </p:pic>
      <p:sp>
        <p:nvSpPr>
          <p:cNvPr id="3" name="Полилиния 2"/>
          <p:cNvSpPr/>
          <p:nvPr/>
        </p:nvSpPr>
        <p:spPr>
          <a:xfrm>
            <a:off x="468360" y="503280"/>
            <a:ext cx="9070920" cy="6512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0160" rIns="0" bIns="0" anchor="ctr" anchorCtr="0" compatLnSpc="0"/>
          <a:lstStyle/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ru-RU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4. Я из хлопка и из льна</a:t>
            </a:r>
          </a:p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ru-RU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    Носовой бываю я,</a:t>
            </a:r>
          </a:p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ru-RU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    Очень нужен он, друзья,</a:t>
            </a:r>
          </a:p>
          <a:p>
            <a:pPr marL="0" marR="0" lvl="0" indent="0" rtl="0" hangingPunct="0">
              <a:lnSpc>
                <a:spcPct val="95000"/>
              </a:lnSpc>
              <a:buNone/>
              <a:tabLst/>
            </a:pPr>
            <a:r>
              <a:rPr lang="ru-RU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    Его берите вы всегда.</a:t>
            </a: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endParaRPr lang="ru-RU" sz="3200" b="1">
              <a:solidFill>
                <a:srgbClr val="80008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r" rtl="0" hangingPunct="0">
              <a:lnSpc>
                <a:spcPct val="95000"/>
              </a:lnSpc>
              <a:buNone/>
              <a:tabLst/>
            </a:pPr>
            <a:r>
              <a:rPr lang="ru-RU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5. Жмёшь на кнопки - не баян,</a:t>
            </a:r>
          </a:p>
          <a:p>
            <a:pPr marL="0" marR="0" lvl="0" indent="0" algn="r" rtl="0" hangingPunct="0">
              <a:lnSpc>
                <a:spcPct val="95000"/>
              </a:lnSpc>
              <a:buNone/>
              <a:tabLst/>
            </a:pPr>
            <a:r>
              <a:rPr lang="ru-RU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Говоришь - не рация</a:t>
            </a:r>
          </a:p>
          <a:p>
            <a:pPr marL="0" marR="0" lvl="0" indent="0" algn="r" rtl="0" hangingPunct="0">
              <a:lnSpc>
                <a:spcPct val="95000"/>
              </a:lnSpc>
              <a:buNone/>
              <a:tabLst/>
            </a:pPr>
            <a:r>
              <a:rPr lang="ru-RU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Но летит за океан</a:t>
            </a:r>
          </a:p>
          <a:p>
            <a:pPr marL="0" marR="0" lvl="0" indent="0" algn="r" rtl="0" hangingPunct="0">
              <a:lnSpc>
                <a:spcPct val="95000"/>
              </a:lnSpc>
              <a:buNone/>
              <a:tabLst/>
            </a:pPr>
            <a:r>
              <a:rPr lang="ru-RU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Информация.</a:t>
            </a: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endParaRPr lang="ru-RU" sz="3200" b="1">
              <a:solidFill>
                <a:srgbClr val="004A4A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95000"/>
              </a:lnSpc>
              <a:spcBef>
                <a:spcPts val="748"/>
              </a:spcBef>
              <a:spcAft>
                <a:spcPts val="748"/>
              </a:spcAft>
              <a:buNone/>
              <a:tabLst/>
            </a:pPr>
            <a:r>
              <a:rPr lang="ru-RU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6. По полю ходила –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 Клювом водила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          Стёжечку оставила –</a:t>
            </a:r>
          </a:p>
          <a:p>
            <a:pPr marL="0" marR="0" lvl="0" indent="0" algn="ct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        Точечку поставила.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440" y="0"/>
            <a:ext cx="10080360" cy="7559640"/>
          </a:xfrm>
          <a:prstGeom prst="rect">
            <a:avLst/>
          </a:prstGeom>
          <a:noFill/>
          <a:ln w="108000">
            <a:solidFill>
              <a:srgbClr val="800080"/>
            </a:solidFill>
            <a:prstDash val="solid"/>
            <a:round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914560" y="411120"/>
            <a:ext cx="4464000" cy="2649600"/>
          </a:xfrm>
          <a:prstGeom prst="rect">
            <a:avLst/>
          </a:prstGeom>
          <a:noFill/>
          <a:ln w="72000">
            <a:solidFill>
              <a:srgbClr val="800080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0719" y="3419640"/>
            <a:ext cx="3419640" cy="3600360"/>
          </a:xfrm>
          <a:prstGeom prst="rect">
            <a:avLst/>
          </a:prstGeom>
          <a:noFill/>
          <a:ln w="72000">
            <a:solidFill>
              <a:srgbClr val="800080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759280" y="3419640"/>
            <a:ext cx="3240360" cy="3600360"/>
          </a:xfrm>
          <a:prstGeom prst="rect">
            <a:avLst/>
          </a:prstGeom>
          <a:noFill/>
          <a:ln w="72000">
            <a:solidFill>
              <a:srgbClr val="800080"/>
            </a:solidFill>
            <a:prstDash val="solid"/>
            <a:round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0" y="0"/>
            <a:ext cx="10080720" cy="7559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08000">
            <a:solidFill>
              <a:srgbClr val="800080"/>
            </a:solidFill>
            <a:prstDash val="solid"/>
            <a:round/>
          </a:ln>
        </p:spPr>
        <p:txBody>
          <a:bodyPr vert="horz" wrap="square" lIns="144000" tIns="119160" rIns="144000" bIns="99000" anchor="ctr" anchorCtr="1" compatLnSpc="0"/>
          <a:lstStyle/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endParaRPr lang="en-US" sz="3200" b="1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endParaRPr lang="en-US" sz="3200" b="1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endParaRPr lang="en-US" sz="3200" b="1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r>
              <a:rPr lang="en-US" sz="4400" b="1" u="sng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Угадайте, о каких</a:t>
            </a: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r>
              <a:rPr lang="en-US" sz="4400" b="1" u="sng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rPr>
              <a:t>столовых приборах здесь говорится?</a:t>
            </a: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endParaRPr lang="en-US" sz="440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r>
              <a:rPr lang="en-US" sz="28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     Самый древний из столовых приборов.</a:t>
            </a: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r>
              <a:rPr lang="en-US" sz="28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Во время еды держат в правой руке,</a:t>
            </a: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r>
              <a:rPr lang="en-US" sz="28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им отрезают кусочки еды и отправляют их в рот .</a:t>
            </a: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r>
              <a:rPr lang="en-US" sz="2800" b="1">
                <a:solidFill>
                  <a:srgbClr val="800080"/>
                </a:solidFill>
                <a:latin typeface="Times New Roman" pitchFamily="18"/>
                <a:ea typeface="Arial Unicode MS" pitchFamily="2"/>
                <a:cs typeface="Tahoma" pitchFamily="2"/>
              </a:rPr>
              <a:t> Что едят с помощью ...?</a:t>
            </a: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endParaRPr lang="en-US" sz="2800" b="1">
              <a:solidFill>
                <a:srgbClr val="004A4A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r>
              <a:rPr lang="en-US" sz="28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Может быть деревянной, стальной,</a:t>
            </a: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r>
              <a:rPr lang="en-US" sz="28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алюминиевой, серебряной и даже золотой.</a:t>
            </a: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r>
              <a:rPr lang="en-US" sz="28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 Назначение у нее простое –</a:t>
            </a: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r>
              <a:rPr lang="en-US" sz="28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донести до рта жидкую пищу.</a:t>
            </a: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r>
              <a:rPr lang="en-US" sz="28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Что едят с помощью ...?</a:t>
            </a: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endParaRPr lang="en-US" sz="2200">
              <a:solidFill>
                <a:srgbClr val="004A4A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95000"/>
              </a:lnSpc>
              <a:buNone/>
              <a:tabLst/>
            </a:pPr>
            <a:endParaRPr lang="en-US" sz="2200">
              <a:solidFill>
                <a:srgbClr val="004A4A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2920" y="0"/>
            <a:ext cx="9070920" cy="1619640"/>
          </a:xfrm>
        </p:spPr>
        <p:txBody>
          <a:bodyPr wrap="square" tIns="378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5000"/>
              </a:lnSpc>
              <a:buNone/>
            </a:pPr>
            <a:r>
              <a:rPr lang="ru-RU" sz="60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Задание №2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108000">
            <a:solidFill>
              <a:srgbClr val="800080"/>
            </a:solidFill>
            <a:prstDash val="solid"/>
            <a:round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2920" y="162000"/>
            <a:ext cx="9070920" cy="1543320"/>
          </a:xfrm>
        </p:spPr>
        <p:txBody>
          <a:bodyPr wrap="square" tIns="378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</a:lstStyle>
          <a:p>
            <a:pPr lvl="0">
              <a:lnSpc>
                <a:spcPct val="95000"/>
              </a:lnSpc>
              <a:buNone/>
            </a:pPr>
            <a:r>
              <a:rPr lang="ru-RU" sz="6000" b="1" u="sng">
                <a:solidFill>
                  <a:srgbClr val="FF3366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Задание №3</a:t>
            </a:r>
            <a:r>
              <a:rPr lang="ru-RU" sz="6000" b="1" u="sng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/>
            </a:r>
            <a:br>
              <a:rPr lang="ru-RU" sz="6000" b="1" u="sng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</a:br>
            <a:r>
              <a:rPr lang="ru-RU" b="1" u="sng">
                <a:latin typeface="Times New Roman" pitchFamily="18"/>
              </a:rPr>
              <a:t>Угадай изображение лица.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>
          <a:xfrm>
            <a:off x="468000" y="1079639"/>
            <a:ext cx="9070920" cy="4899240"/>
          </a:xfrm>
        </p:spPr>
        <p:txBody>
          <a:bodyPr wrap="square" tIns="0" anchor="ctr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>
              <a:lnSpc>
                <a:spcPct val="95000"/>
              </a:lnSpc>
              <a:spcBef>
                <a:spcPts val="748"/>
              </a:spcBef>
              <a:spcAft>
                <a:spcPts val="748"/>
              </a:spcAft>
              <a:buNone/>
            </a:pPr>
            <a:r>
              <a:rPr lang="ru-RU" b="1">
                <a:solidFill>
                  <a:srgbClr val="800080"/>
                </a:solidFill>
                <a:latin typeface="Times New Roman" pitchFamily="18"/>
              </a:rPr>
              <a:t>То – то стало весело,  1                        2</a:t>
            </a:r>
          </a:p>
          <a:p>
            <a:pPr lvl="0">
              <a:lnSpc>
                <a:spcPct val="95000"/>
              </a:lnSpc>
              <a:spcAft>
                <a:spcPts val="0"/>
              </a:spcAft>
              <a:buNone/>
            </a:pPr>
            <a:r>
              <a:rPr lang="ru-RU" b="1">
                <a:solidFill>
                  <a:srgbClr val="800080"/>
                </a:solidFill>
                <a:latin typeface="Times New Roman" pitchFamily="18"/>
              </a:rPr>
              <a:t>То – то хорошо.</a:t>
            </a:r>
          </a:p>
          <a:p>
            <a:pPr lvl="0">
              <a:lnSpc>
                <a:spcPct val="95000"/>
              </a:lnSpc>
              <a:spcAft>
                <a:spcPts val="0"/>
              </a:spcAft>
              <a:buNone/>
            </a:pPr>
            <a:r>
              <a:rPr lang="ru-RU" b="1">
                <a:solidFill>
                  <a:srgbClr val="800080"/>
                </a:solidFill>
                <a:latin typeface="Times New Roman" pitchFamily="18"/>
              </a:rPr>
              <a:t>Будет, будет мошкара</a:t>
            </a:r>
          </a:p>
          <a:p>
            <a:pPr lvl="0">
              <a:lnSpc>
                <a:spcPct val="95000"/>
              </a:lnSpc>
              <a:spcAft>
                <a:spcPts val="0"/>
              </a:spcAft>
              <a:buNone/>
            </a:pPr>
            <a:r>
              <a:rPr lang="ru-RU" b="1">
                <a:solidFill>
                  <a:srgbClr val="800080"/>
                </a:solidFill>
                <a:latin typeface="Times New Roman" pitchFamily="18"/>
              </a:rPr>
              <a:t>Веселиться до утра.</a:t>
            </a:r>
          </a:p>
          <a:p>
            <a:pPr lvl="0">
              <a:lnSpc>
                <a:spcPct val="95000"/>
              </a:lnSpc>
              <a:spcAft>
                <a:spcPts val="0"/>
              </a:spcAft>
              <a:buNone/>
            </a:pPr>
            <a:endParaRPr lang="ru-RU" b="1">
              <a:solidFill>
                <a:srgbClr val="800080"/>
              </a:solidFill>
              <a:latin typeface="Times New Roman" pitchFamily="18"/>
            </a:endParaRPr>
          </a:p>
          <a:p>
            <a:pPr lvl="0">
              <a:lnSpc>
                <a:spcPct val="95000"/>
              </a:lnSpc>
              <a:spcAft>
                <a:spcPts val="0"/>
              </a:spcAft>
              <a:buNone/>
            </a:pPr>
            <a:r>
              <a:rPr lang="ru-RU" b="1">
                <a:solidFill>
                  <a:srgbClr val="800080"/>
                </a:solidFill>
                <a:latin typeface="Times New Roman" pitchFamily="18"/>
              </a:rPr>
              <a:t>                                       3                        4</a:t>
            </a:r>
          </a:p>
          <a:p>
            <a:pPr lvl="0">
              <a:lnSpc>
                <a:spcPct val="95000"/>
              </a:lnSpc>
              <a:spcAft>
                <a:spcPts val="0"/>
              </a:spcAft>
              <a:buNone/>
            </a:pPr>
            <a:r>
              <a:rPr lang="ru-RU" b="1">
                <a:solidFill>
                  <a:srgbClr val="800080"/>
                </a:solidFill>
                <a:latin typeface="Times New Roman" pitchFamily="18"/>
              </a:rPr>
              <a:t>              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80000" y="2373480"/>
            <a:ext cx="2436840" cy="194616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342200" y="2340000"/>
            <a:ext cx="2301839" cy="197964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680000" y="4680000"/>
            <a:ext cx="2519280" cy="197964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380360" y="4680000"/>
            <a:ext cx="2297160" cy="197964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720" cy="7559640"/>
          </a:xfrm>
          <a:prstGeom prst="rect">
            <a:avLst/>
          </a:prstGeom>
          <a:noFill/>
          <a:ln w="108000">
            <a:solidFill>
              <a:srgbClr val="800080"/>
            </a:solidFill>
            <a:prstDash val="solid"/>
            <a:round/>
          </a:ln>
        </p:spPr>
      </p:pic>
      <p:sp>
        <p:nvSpPr>
          <p:cNvPr id="3" name="Полилиния 2"/>
          <p:cNvSpPr/>
          <p:nvPr/>
        </p:nvSpPr>
        <p:spPr>
          <a:xfrm>
            <a:off x="830159" y="-1440000"/>
            <a:ext cx="9069480" cy="8999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Ты один не умывался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И грязнулею остался.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И сбежали от грязнули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И чулки, и башмаки.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                                 1                         2</a:t>
            </a: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 b="1">
              <a:solidFill>
                <a:srgbClr val="004A4A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 b="1">
              <a:solidFill>
                <a:srgbClr val="004A4A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 b="1">
              <a:solidFill>
                <a:srgbClr val="004A4A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 b="1">
              <a:solidFill>
                <a:srgbClr val="004A4A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endParaRPr lang="ru-RU" sz="3200" b="1">
              <a:solidFill>
                <a:srgbClr val="004A4A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marL="0" marR="0" lvl="0" indent="0" rtl="0" hangingPunct="0">
              <a:lnSpc>
                <a:spcPct val="93000"/>
              </a:lnSpc>
              <a:buNone/>
              <a:tabLst/>
            </a:pPr>
            <a:r>
              <a:rPr lang="ru-RU" sz="3200" b="1">
                <a:solidFill>
                  <a:srgbClr val="004A4A"/>
                </a:solidFill>
                <a:latin typeface="Times New Roman" pitchFamily="18"/>
                <a:ea typeface="Arial Unicode MS" pitchFamily="2"/>
                <a:cs typeface="Tahoma" pitchFamily="2"/>
              </a:rPr>
              <a:t>                                 3                         4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00720" y="2733840"/>
            <a:ext cx="2436480" cy="194616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199279" y="2700360"/>
            <a:ext cx="2301839" cy="197964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500720" y="5040360"/>
            <a:ext cx="2339640" cy="216072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7242120" y="5040360"/>
            <a:ext cx="2297160" cy="2158920"/>
          </a:xfrm>
          <a:prstGeom prst="rect">
            <a:avLst/>
          </a:prstGeom>
          <a:noFill/>
          <a:ln>
            <a:noFill/>
          </a:ln>
          <a:effectLst>
            <a:outerShdw dist="152735" dir="2700000" algn="tl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34451</TotalTime>
  <Words>415</Words>
  <Application>Microsoft Office PowerPoint</Application>
  <PresentationFormat>Экран (4:3)</PresentationFormat>
  <Paragraphs>118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Обычный</vt:lpstr>
      <vt:lpstr>Презентация PowerPoint</vt:lpstr>
      <vt:lpstr>Что такое ЭТИКЕТ?</vt:lpstr>
      <vt:lpstr>Задание №1</vt:lpstr>
      <vt:lpstr>Презентация PowerPoint</vt:lpstr>
      <vt:lpstr>Презентация PowerPoint</vt:lpstr>
      <vt:lpstr>Презентация PowerPoint</vt:lpstr>
      <vt:lpstr>Задание №2</vt:lpstr>
      <vt:lpstr>Задание №3 Угадай изображение лица.</vt:lpstr>
      <vt:lpstr>Презентация PowerPoint</vt:lpstr>
      <vt:lpstr>Презентация PowerPoint</vt:lpstr>
      <vt:lpstr>Презентация PowerPoint</vt:lpstr>
      <vt:lpstr>Задание №4 Этикетная задачка  В выходной день Вовочка встретил воспитательницу, которая шла по улице и о чем-то разговаривала с незнакомой Вовочке женщиной. «Здравствуйте, Елена Леонидовна!» - закричал Вовочка. Воспитательница ответила на приветствие Вовочки, но при этом строго посмотрела на него. Как вы думаете, почему? </vt:lpstr>
      <vt:lpstr>Этикетная задачка   Вовочка стоял на задней площадке автобуса и собирался выходить. Вдруг он увидел знакомого мальчика. Правда, мальчик стоял в другом конце автобуса, у передней двери. «Витька, привет!» - изо всех сил закричал Вовочка – «Где ты пропадал? Как дела?» Пассажиры в недоумении пожимали плечами. В чем ошибка Вовочки?</vt:lpstr>
      <vt:lpstr>Сказочная этикетная задачка  Поросёнок пришел в гости к Козлику без приглашения и попал на семейный обед. Мама-Коза пригласила поросёночка к столу и угостила его вкусным тортиком. После еды довольный поросёнок сказал: «Ну, ладно, мне уже пора!» И ушёл так же неожиданно, как и пришёл. Знает ли поросёнок секреты этикета?  </vt:lpstr>
      <vt:lpstr>Задание №5 Весёлые загадки Угадайте, кто из сказочных героев любит ходить в гости, а кто принимает гостей?  По лесной тропинке девочка идет, Сладости в корзинке бабушке несет.  По полю пошла И копеечку нашла. Побежала на базар И купила самовар. Пригласила всех на чай… Кто же это, отвечай?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mm5</dc:creator>
  <cp:lastModifiedBy>mm5</cp:lastModifiedBy>
  <cp:revision>2</cp:revision>
  <dcterms:created xsi:type="dcterms:W3CDTF">2016-11-20T00:22:49Z</dcterms:created>
  <dcterms:modified xsi:type="dcterms:W3CDTF">2017-12-19T19:23:47Z</dcterms:modified>
</cp:coreProperties>
</file>